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EB Garamond" panose="00000500000000000000" pitchFamily="2" charset="0"/>
      <p:regular r:id="rId34"/>
      <p:bold r:id="rId35"/>
      <p:italic r:id="rId36"/>
      <p:boldItalic r:id="rId37"/>
    </p:embeddedFont>
    <p:embeddedFont>
      <p:font typeface="Gill Sans" panose="020B0604020202020204" charset="0"/>
      <p:regular r:id="rId38"/>
      <p:bold r:id="rId39"/>
    </p:embeddedFont>
    <p:embeddedFont>
      <p:font typeface="Gill Sans MT" panose="020B0502020104020203" pitchFamily="34" charset="-18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kFXhgfM5k/Il5YnFXfLVnxwVI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9EF4F-20B9-4BFD-B4B7-69EF7F256C77}">
  <a:tblStyle styleId="{B169EF4F-20B9-4BFD-B4B7-69EF7F256C77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F6"/>
          </a:solidFill>
        </a:fill>
      </a:tcStyle>
    </a:wholeTbl>
    <a:band1H>
      <a:tcTxStyle b="off" i="off"/>
      <a:tcStyle>
        <a:tcBdr/>
        <a:fill>
          <a:solidFill>
            <a:srgbClr val="DFE6E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FE6ED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FF3F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FF3F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0" name="Google Shape;20;p3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Google Shape;21;p30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30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komiti naslov i teks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98" name="Google Shape;98;p4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9" name="Google Shape;99;p4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" name="Google Shape;100;p43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ka s opisom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113" name="Google Shape;113;p3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12"/>
              <a:buChar char="?"/>
              <a:defRPr sz="1200"/>
            </a:lvl2pPr>
            <a:lvl3pPr marL="1371600" lvl="2" indent="-2768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6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17" name="Google Shape;117;p3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8" name="Google Shape;118;p3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35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glavlje odjeljka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26" name="Google Shape;126;p37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3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29" name="Google Shape;29;p3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34" name="Google Shape;34;p32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" name="Google Shape;35;p32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aglavlje odjeljka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48" name="Google Shape;48;p3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36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držaj s opiso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72" name="Google Shape;72;p41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" name="Google Shape;73;p41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4" name="Google Shape;74;p41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8"/>
              <a:buChar char="?"/>
              <a:defRPr/>
            </a:lvl1pPr>
            <a:lvl2pPr marL="914400" lvl="1" indent="-31546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2pPr>
            <a:lvl3pPr marL="1371600" lvl="2" indent="-31546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68"/>
              <a:buChar char="?"/>
              <a:defRPr/>
            </a:lvl3pPr>
            <a:lvl4pPr marL="1828800" lvl="3" indent="-30861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ka s opisom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12"/>
              <a:buChar char="?"/>
              <a:defRPr sz="1200"/>
            </a:lvl2pPr>
            <a:lvl3pPr marL="1371600" lvl="2" indent="-27686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60"/>
              <a:buChar char="?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6pPr>
            <a:lvl7pPr marL="3200400" lvl="6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7pPr>
            <a:lvl8pPr marL="3657600" lvl="7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8pPr>
            <a:lvl9pPr marL="4114800" lvl="8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50"/>
              <a:buChar char="?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83" name="Google Shape;83;p3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4" name="Google Shape;84;p3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34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1" name="Google Shape;11;p29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" name="Google Shape;12;p29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3" name="Google Shape;13;p29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107" name="Google Shape;107;p33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8" name="Google Shape;108;p33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9" name="Google Shape;109;p33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me.prezime@skole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 txBox="1">
            <a:spLocks noGrp="1"/>
          </p:cNvSpPr>
          <p:nvPr>
            <p:ph type="ctrTitle"/>
          </p:nvPr>
        </p:nvSpPr>
        <p:spPr>
          <a:xfrm>
            <a:off x="971600" y="836712"/>
            <a:ext cx="7488832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okman Old Style"/>
              <a:buNone/>
            </a:pPr>
            <a:r>
              <a:rPr lang="hr-HR" sz="4400" b="1"/>
              <a:t>UPIS UČENIKA U </a:t>
            </a:r>
            <a:br>
              <a:rPr lang="hr-HR" sz="4400" b="1"/>
            </a:br>
            <a:r>
              <a:rPr lang="hr-HR" sz="4400" b="1"/>
              <a:t>SREDNJE ŠKOLE</a:t>
            </a:r>
            <a:br>
              <a:rPr lang="hr-HR" sz="4400" b="1"/>
            </a:br>
            <a:r>
              <a:rPr lang="hr-HR" sz="4400" b="1"/>
              <a:t>2025./2026.</a:t>
            </a:r>
            <a:endParaRPr sz="4400" b="1"/>
          </a:p>
        </p:txBody>
      </p:sp>
      <p:sp>
        <p:nvSpPr>
          <p:cNvPr id="133" name="Google Shape;133;p1"/>
          <p:cNvSpPr txBox="1">
            <a:spLocks noGrp="1"/>
          </p:cNvSpPr>
          <p:nvPr>
            <p:ph type="subTitle" idx="1"/>
          </p:nvPr>
        </p:nvSpPr>
        <p:spPr>
          <a:xfrm>
            <a:off x="1331640" y="3789040"/>
            <a:ext cx="6552728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4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</a:pPr>
            <a:r>
              <a:rPr lang="hr-HR" sz="2400" dirty="0">
                <a:solidFill>
                  <a:schemeClr val="dk1"/>
                </a:solidFill>
              </a:rPr>
              <a:t>Pedagoginja: Iva Pavić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4"/>
              <a:buNone/>
            </a:pPr>
            <a:r>
              <a:rPr lang="hr-HR" sz="2400" dirty="0">
                <a:solidFill>
                  <a:schemeClr val="dk1"/>
                </a:solidFill>
              </a:rPr>
              <a:t>RODITELJSKI SASTANAK 8. RAZREDA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323528" y="493032"/>
            <a:ext cx="2304256" cy="144016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503548" y="612947"/>
            <a:ext cx="19442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PROSJECI ZAKLJUČNIH OCJENA 5.-8. RAZRED</a:t>
            </a:r>
            <a:endParaRPr sz="18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2987824" y="493032"/>
            <a:ext cx="2304256" cy="144016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3077834" y="612947"/>
            <a:ext cx="21242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ZAKLJUČNE OCJENE HRV, MAT, PRVI JEZIK IZ 7. I 8. RAZREDA</a:t>
            </a:r>
            <a:endParaRPr sz="18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616116" y="493031"/>
            <a:ext cx="2304256" cy="144016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796136" y="612946"/>
            <a:ext cx="19442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3 IZABRANA PREDMETA (ODREĐUJE MZO I SŠ)</a:t>
            </a:r>
            <a:endParaRPr sz="18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336016" y="2545260"/>
            <a:ext cx="2304256" cy="6480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516036" y="2665175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 bodova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987824" y="2545260"/>
            <a:ext cx="2304256" cy="6480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3167844" y="2665175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30 bodova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5616116" y="2545260"/>
            <a:ext cx="2304256" cy="64807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7486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796136" y="2665175"/>
            <a:ext cx="19442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30 bodova</a:t>
            </a:r>
            <a:endParaRPr sz="20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8100392" y="2665175"/>
            <a:ext cx="360040" cy="369332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8439246" y="2619008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80</a:t>
            </a:r>
            <a:endParaRPr sz="24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323528" y="3829501"/>
            <a:ext cx="2304256" cy="144016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03548" y="3949416"/>
            <a:ext cx="19442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PROSJECI ZAKLJUČNIH OCJENA 5.-8. RAZRED</a:t>
            </a:r>
            <a:endParaRPr sz="18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2987824" y="3829501"/>
            <a:ext cx="2304256" cy="144016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3077834" y="3949416"/>
            <a:ext cx="21242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ZAKLJUČNE OCJENE HRV, MAT, PRVI JEZIK IZ 7. I 8. RAZREDA</a:t>
            </a:r>
            <a:endParaRPr sz="18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65776" y="5492941"/>
            <a:ext cx="5460120" cy="527325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6753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10"/>
          <p:cNvSpPr txBox="1"/>
          <p:nvPr/>
        </p:nvSpPr>
        <p:spPr>
          <a:xfrm>
            <a:off x="323528" y="5571937"/>
            <a:ext cx="5544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rPr>
              <a:t>POTVRDA O ZDRAVSTVENOJ SPOSOBNOSTI</a:t>
            </a:r>
            <a:endParaRPr sz="1800" b="0" i="0" u="none" strike="noStrike" cap="none">
              <a:solidFill>
                <a:schemeClr val="l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5616116" y="4364914"/>
            <a:ext cx="360040" cy="369332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5954970" y="4318747"/>
            <a:ext cx="720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50</a:t>
            </a:r>
            <a:endParaRPr sz="2400" b="0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373888" y="2077208"/>
            <a:ext cx="228512" cy="3600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4025696" y="2077208"/>
            <a:ext cx="228512" cy="3600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6653988" y="2077208"/>
            <a:ext cx="228512" cy="3600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1373888" y="3386440"/>
            <a:ext cx="23329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4025696" y="3386440"/>
            <a:ext cx="233296" cy="3600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130781" y="5532438"/>
            <a:ext cx="504056" cy="448329"/>
          </a:xfrm>
          <a:prstGeom prst="mathPlus">
            <a:avLst>
              <a:gd name="adj1" fmla="val 23520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365776" y="6031544"/>
            <a:ext cx="59827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OBRTNIČKE I TROGODIŠNJE ŠKOLE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323528" y="166409"/>
            <a:ext cx="50027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GIMNAZIJE I ČETVEROGODIŠNJE ŠKOLE</a:t>
            </a:r>
            <a:endParaRPr sz="1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1"/>
          <p:cNvPicPr preferRelativeResize="0"/>
          <p:nvPr/>
        </p:nvPicPr>
        <p:blipFill rotWithShape="1">
          <a:blip r:embed="rId3">
            <a:alphaModFix/>
          </a:blip>
          <a:srcRect t="1953"/>
          <a:stretch/>
        </p:blipFill>
        <p:spPr>
          <a:xfrm>
            <a:off x="9879" y="0"/>
            <a:ext cx="9134121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/>
          <p:nvPr/>
        </p:nvSpPr>
        <p:spPr>
          <a:xfrm>
            <a:off x="395536" y="5939407"/>
            <a:ext cx="50027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r-HR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PRIMJER - GIMNAZIJE I ČETVEROGODIŠNJE ŠKOLE</a:t>
            </a: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4352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hr-HR" b="1"/>
              <a:t>ODABIR PRVOG STRANOG JEZIKA U SŠ</a:t>
            </a:r>
            <a:endParaRPr b="1"/>
          </a:p>
        </p:txBody>
      </p:sp>
      <p:sp>
        <p:nvSpPr>
          <p:cNvPr id="245" name="Google Shape;245;p12"/>
          <p:cNvSpPr txBox="1"/>
          <p:nvPr/>
        </p:nvSpPr>
        <p:spPr>
          <a:xfrm>
            <a:off x="611560" y="1606221"/>
            <a:ext cx="777686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Moguća promjena u odnosu na OŠ ako ga je učenik učio </a:t>
            </a:r>
            <a:r>
              <a:rPr lang="hr-HR" sz="1800" b="1" i="0" u="sng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najmanje 4 godine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sng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Odabirom prvog stranog jezika u sustavu, on postaje preduvjet za upis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Učenik može polagati provjeru znanja tog jezika ako ga uopće nije učio ili je učio manje od 4. godine (organizira srednja škola)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Položena provjera vrijedi za sve prijavljene programe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DODATNI ELEMENTI VREDNOVANJA:</a:t>
            </a:r>
            <a:endParaRPr b="1"/>
          </a:p>
        </p:txBody>
      </p:sp>
      <p:sp>
        <p:nvSpPr>
          <p:cNvPr id="251" name="Google Shape;251;p13"/>
          <p:cNvSpPr txBox="1"/>
          <p:nvPr/>
        </p:nvSpPr>
        <p:spPr>
          <a:xfrm>
            <a:off x="611560" y="1606221"/>
            <a:ext cx="7776864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SPOSOBNOSTI I DAROVITOSTI UČENIKA dokazuju se i vrednuju: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 osnovi provjere vještina i 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sposobnosti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 osnovi postignutih rezultata na natjecanjima u znanju </a:t>
            </a:r>
            <a:endParaRPr sz="1800" b="0" i="0" u="none" strike="noStrike" cap="none" dirty="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 osnovi postignutih rezultata na natjecanjima školskih sportskih društava.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KOJI PROGRAMI TRAŽE DODATNE PROVJERE?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Programi likovne umjetnosti i dizajna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Programi glazbene umjetnosti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Programi plesne umjetnosti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Razredni odjeli za sportaše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hr-HR" b="1"/>
              <a:t>Vrednovanje rezultata kandidata postignutih na natjecanjima iz znanja:</a:t>
            </a:r>
            <a:endParaRPr b="1"/>
          </a:p>
        </p:txBody>
      </p:sp>
      <p:sp>
        <p:nvSpPr>
          <p:cNvPr id="257" name="Google Shape;257;p14"/>
          <p:cNvSpPr txBox="1"/>
          <p:nvPr/>
        </p:nvSpPr>
        <p:spPr>
          <a:xfrm>
            <a:off x="598037" y="1484784"/>
            <a:ext cx="8064896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(Članak 16.,</a:t>
            </a:r>
            <a:r>
              <a:rPr lang="hr-HR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hr-HR" sz="1800" b="0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Pravilnik o elementima i kriterijima za izbor kandidata za upis u I. razred srednje škole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Pravo na izravan upis ili dodatne bodove ostvaruju kandidati na osnovi rezultata koje su postigli na:</a:t>
            </a: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natjecanjima u znanju iz nastavnih predmeta: </a:t>
            </a:r>
            <a:r>
              <a:rPr lang="hr-HR" sz="1800" b="0" i="1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Hrvatskoga jezika, Matematike, prvog stranog jezika;</a:t>
            </a:r>
            <a:endParaRPr sz="1800" b="0" i="1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natjecanjima u znanju iz dvaju nastavnih predmeta posebno značajnih za upis (određuju Ministarstvo i srednje škole);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jednome natjecanju iz znanja koji samostalno određuje srednja škola, a koja se provode u organizaciji Agencije za odgoj i obrazovanje.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NATJECANJA:</a:t>
            </a:r>
            <a:endParaRPr b="1"/>
          </a:p>
        </p:txBody>
      </p:sp>
      <p:sp>
        <p:nvSpPr>
          <p:cNvPr id="263" name="Google Shape;263;p15"/>
          <p:cNvSpPr txBox="1"/>
          <p:nvPr/>
        </p:nvSpPr>
        <p:spPr>
          <a:xfrm>
            <a:off x="323528" y="1236135"/>
            <a:ext cx="849694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Vrednuju se i boduju rezultati kandidata postignutih na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državnim natjecanjima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 koja se provode u organizaciji Agencije za odgoj i obrazovanje, a koja je odobrilo Ministarstvo te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međunarodnim natjecanjima 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koje verificira Agencija za odgoj i obrazovanje, a prema sljedećoj tablici: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64" name="Google Shape;264;p15"/>
          <p:cNvGraphicFramePr/>
          <p:nvPr/>
        </p:nvGraphicFramePr>
        <p:xfrm>
          <a:off x="366847" y="2677294"/>
          <a:ext cx="8453625" cy="3678005"/>
        </p:xfrm>
        <a:graphic>
          <a:graphicData uri="http://schemas.openxmlformats.org/drawingml/2006/table">
            <a:tbl>
              <a:tblPr>
                <a:noFill/>
                <a:tableStyleId>{B169EF4F-20B9-4BFD-B4B7-69EF7F256C77}</a:tableStyleId>
              </a:tblPr>
              <a:tblGrid>
                <a:gridCol w="281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35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Državna/međunarodna natjecanja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2200" marR="72200" marT="36100" marB="36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b="0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Prvo, drugo ili treće osvojeno mjesto pojedinačno 5.-8.r.</a:t>
                      </a:r>
                      <a:endParaRPr sz="1600" b="0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2200" marR="72200" marT="36100" marB="36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Izravan upis (pod uvjetom da zadovolje na ispitu sposobnosti i darovitosti u školama u kojima je to uvjet za upis)</a:t>
                      </a:r>
                      <a:endParaRPr sz="1400" u="none" strike="noStrike" cap="none"/>
                    </a:p>
                  </a:txBody>
                  <a:tcPr marL="72200" marR="72200" marT="36100" marB="36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9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b="0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Prvo osvojeno mjesto ekipno 5.-8.r.</a:t>
                      </a:r>
                      <a:endParaRPr sz="1600" b="0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2200" marR="72200" marT="36100" marB="36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boda</a:t>
                      </a:r>
                      <a:endParaRPr sz="1400" u="none" strike="noStrike" cap="none"/>
                    </a:p>
                  </a:txBody>
                  <a:tcPr marL="72200" marR="72200" marT="36100" marB="36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b="0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Drugo osvojeno mjesto ekipno 5.-8.r.</a:t>
                      </a:r>
                      <a:endParaRPr sz="1600" b="0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2200" marR="72200" marT="36100" marB="36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boda</a:t>
                      </a:r>
                      <a:endParaRPr sz="1400" u="none" strike="noStrike" cap="none"/>
                    </a:p>
                  </a:txBody>
                  <a:tcPr marL="72200" marR="72200" marT="36100" marB="36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2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b="0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Treće osvojeno mjesto ekipno 5.-8.r.</a:t>
                      </a:r>
                      <a:endParaRPr sz="1600" b="0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2200" marR="72200" marT="36100" marB="36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boda</a:t>
                      </a:r>
                      <a:endParaRPr sz="1400" u="none" strike="noStrike" cap="none"/>
                    </a:p>
                  </a:txBody>
                  <a:tcPr marL="72200" marR="72200" marT="36100" marB="36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2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hr-HR" sz="1600" b="0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Sudjelovanje kao pojedinac ili ekipno 5.-8.r.</a:t>
                      </a:r>
                      <a:endParaRPr sz="1600" b="0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72200" marR="72200" marT="36100" marB="361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bod</a:t>
                      </a:r>
                      <a:endParaRPr sz="1400" u="none" strike="noStrike" cap="none"/>
                    </a:p>
                  </a:txBody>
                  <a:tcPr marL="72200" marR="72200" marT="36100" marB="36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5" name="Google Shape;265;p15"/>
          <p:cNvSpPr/>
          <p:nvPr/>
        </p:nvSpPr>
        <p:spPr>
          <a:xfrm>
            <a:off x="1322388" y="1219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hr-H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hr-HR" b="1"/>
              <a:t>Vrednovanje rezultata kandidata postignutih na sportskim natjecanjima:</a:t>
            </a:r>
            <a:endParaRPr b="1"/>
          </a:p>
        </p:txBody>
      </p:sp>
      <p:sp>
        <p:nvSpPr>
          <p:cNvPr id="271" name="Google Shape;271;p16"/>
          <p:cNvSpPr txBox="1"/>
          <p:nvPr/>
        </p:nvSpPr>
        <p:spPr>
          <a:xfrm>
            <a:off x="578798" y="1628800"/>
            <a:ext cx="806489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(Članak 17.,</a:t>
            </a:r>
            <a:r>
              <a:rPr lang="hr-HR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hr-HR" sz="1800" b="0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Pravilnik o elementima i kriterijima za izbor kandidata za upis u I. razred srednje škole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Kandidatima se vrednuju rezultati koje su postigli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 posljednja četiri razreda osnovnog obrazovanja na </a:t>
            </a:r>
            <a:r>
              <a:rPr lang="hr-HR" sz="18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natjecanjima školskih sportskih društava (državna razina) 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koja su ustrojena prema Propisniku Državnoga prvenstva školskih sportskih društava Republike Hrvatske, a pod nadzorom natjecateljskog povjerenstva Hrvatskoga školskoga športskog saveza.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Pravo na dodatne bodove kandidati ostvaruju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 temelju službene evidencije o rezultatima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održanih natjecanja školskih sportskih društava koju vodi </a:t>
            </a:r>
            <a:r>
              <a:rPr lang="hr-HR" sz="18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Hrvatski školski športski savez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(HŠŠS).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" name="Google Shape;276;p17"/>
          <p:cNvGraphicFramePr/>
          <p:nvPr/>
        </p:nvGraphicFramePr>
        <p:xfrm>
          <a:off x="611560" y="908720"/>
          <a:ext cx="8064900" cy="4896525"/>
        </p:xfrm>
        <a:graphic>
          <a:graphicData uri="http://schemas.openxmlformats.org/drawingml/2006/table">
            <a:tbl>
              <a:tblPr>
                <a:noFill/>
                <a:tableStyleId>{B169EF4F-20B9-4BFD-B4B7-69EF7F256C77}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217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2"/>
                          </a:solidFill>
                        </a:rPr>
                        <a:t>Natjecanja školskih</a:t>
                      </a:r>
                      <a:br>
                        <a:rPr lang="hr-HR" sz="1800" b="1" u="none" strike="noStrike" cap="none">
                          <a:solidFill>
                            <a:schemeClr val="dk2"/>
                          </a:solidFill>
                        </a:rPr>
                      </a:br>
                      <a:r>
                        <a:rPr lang="hr-HR" sz="1800" b="1" u="none" strike="noStrike" cap="none">
                          <a:solidFill>
                            <a:schemeClr val="dk2"/>
                          </a:solidFill>
                        </a:rPr>
                        <a:t>sportskih društava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2"/>
                          </a:solidFill>
                        </a:rPr>
                        <a:t>Učenici koji su na državnom natjecanju kao članovi ekipe osvojili prvo mjesto</a:t>
                      </a:r>
                      <a:endParaRPr sz="1800" b="0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2"/>
                          </a:solidFill>
                        </a:rPr>
                        <a:t>3 boda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1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2"/>
                          </a:solidFill>
                        </a:rPr>
                        <a:t>Učenici koji su na državnom natjecanju kao članovi ekipe osvojili drugo mjesto</a:t>
                      </a:r>
                      <a:endParaRPr sz="1800" b="0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2"/>
                          </a:solidFill>
                        </a:rPr>
                        <a:t>2 boda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217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u="none" strike="noStrike" cap="none">
                          <a:solidFill>
                            <a:schemeClr val="dk2"/>
                          </a:solidFill>
                        </a:rPr>
                        <a:t>Učenici koji su na državnom natjecanju kao članovi ekipe osvojili treće mjesto</a:t>
                      </a:r>
                      <a:endParaRPr sz="1800" b="0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hr-HR" sz="1800" b="1" u="none" strike="noStrike" cap="none">
                          <a:solidFill>
                            <a:schemeClr val="dk2"/>
                          </a:solidFill>
                        </a:rPr>
                        <a:t>1 bod</a:t>
                      </a:r>
                      <a:endParaRPr sz="1800" b="1" u="none" strike="noStrike" cap="none">
                        <a:solidFill>
                          <a:schemeClr val="dk2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POSEBNI ELEMENTI VREDNOVANJA:</a:t>
            </a:r>
            <a:endParaRPr b="1"/>
          </a:p>
        </p:txBody>
      </p:sp>
      <p:sp>
        <p:nvSpPr>
          <p:cNvPr id="282" name="Google Shape;282;p18"/>
          <p:cNvSpPr txBox="1"/>
          <p:nvPr/>
        </p:nvSpPr>
        <p:spPr>
          <a:xfrm>
            <a:off x="611560" y="1606221"/>
            <a:ext cx="244827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Zdravstvene teškoće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Učenik koji živi u otežanim uvjetima obrazovanja uzrokovanim nepovoljnim ekonomskim, socijalnim te odgojnim čimbenicima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OTEŽANI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UVJETI?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(ako ih je više, izabrati samo jedan)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83" name="Google Shape;283;p18"/>
          <p:cNvGrpSpPr/>
          <p:nvPr/>
        </p:nvGrpSpPr>
        <p:grpSpPr>
          <a:xfrm>
            <a:off x="3563888" y="1916832"/>
            <a:ext cx="5176320" cy="3797704"/>
            <a:chOff x="4796280" y="207360"/>
            <a:chExt cx="7245360" cy="5721120"/>
          </a:xfrm>
        </p:grpSpPr>
        <p:sp>
          <p:nvSpPr>
            <p:cNvPr id="284" name="Google Shape;284;p18"/>
            <p:cNvSpPr/>
            <p:nvPr/>
          </p:nvSpPr>
          <p:spPr>
            <a:xfrm>
              <a:off x="4796280" y="207360"/>
              <a:ext cx="3449880" cy="2874600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4796280" y="207360"/>
              <a:ext cx="3449880" cy="2723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550" tIns="106550" rIns="106550" bIns="106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život uz jednoga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i/ili oba roditelja/skrbnika s dugotrajnom teškom bolesti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(potvrda liječnika)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8591760" y="207360"/>
              <a:ext cx="3449880" cy="2640240"/>
            </a:xfrm>
            <a:prstGeom prst="rect">
              <a:avLst/>
            </a:prstGeom>
            <a:blipFill rotWithShape="1">
              <a:blip r:embed="rId4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8591760" y="207360"/>
              <a:ext cx="3449880" cy="2640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550" tIns="106550" rIns="106550" bIns="106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život uz oba roditelja/skrbnika dugotrajno nezaposlenog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r-HR" sz="1800" b="0" i="0" u="none" strike="noStrike" cap="non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(potvrda HZZ)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4796280" y="3288240"/>
              <a:ext cx="3449880" cy="264024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796280" y="3288240"/>
              <a:ext cx="3449880" cy="2640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550" tIns="106550" rIns="106550" bIns="106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život uz samohranoga roditelja/skrbnika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(potvrda CZSS) 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8591760" y="3288240"/>
              <a:ext cx="3449880" cy="2640240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8591760" y="3288240"/>
              <a:ext cx="3449880" cy="2640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550" tIns="106550" rIns="106550" bIns="106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život bez jednog roditelja /skrbnika – koji je preminuo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0" u="none" strike="noStrike" cap="none">
                  <a:solidFill>
                    <a:srgbClr val="212121"/>
                  </a:solidFill>
                  <a:latin typeface="Arial"/>
                  <a:ea typeface="Arial"/>
                  <a:cs typeface="Arial"/>
                  <a:sym typeface="Arial"/>
                </a:rPr>
                <a:t>(smrtovnica)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18"/>
          <p:cNvSpPr/>
          <p:nvPr/>
        </p:nvSpPr>
        <p:spPr>
          <a:xfrm>
            <a:off x="2370610" y="4886922"/>
            <a:ext cx="791063" cy="3909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ZDRAVSTVENE TEŠKOĆE:</a:t>
            </a:r>
            <a:endParaRPr b="1"/>
          </a:p>
        </p:txBody>
      </p:sp>
      <p:sp>
        <p:nvSpPr>
          <p:cNvPr id="298" name="Google Shape;298;p19"/>
          <p:cNvSpPr txBox="1"/>
          <p:nvPr/>
        </p:nvSpPr>
        <p:spPr>
          <a:xfrm>
            <a:off x="467544" y="1412776"/>
            <a:ext cx="828092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Ako je učenik OŠ završio po redovnom programu uz zdravstvene teškoće i/ili dugotrajno liječenje koje mu je u značajnoj mjeri utjecalo na uspjeh</a:t>
            </a: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POTREBNO IMATI: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mišljenje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HZZ 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 temelju stručnog mišljenja nadležnog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školskog liječnika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, a na temelju prethodno dostavljene specijalističke </a:t>
            </a: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medicinske dokumentacije 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teškoćama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Predlažu 3-6 programa koje učenik može upisati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PRIKUPLJANJE DOKUMENTACIJE: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Učenik samostalno u aplikaciji može odabrati jedan ili više uvjeta koje misli da ispunjava i za njih odabrati način provjere dokumentacije: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ookman Old Style"/>
              <a:buAutoNum type="arabicParenR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Automatska provjera – integracija s drugim sustavima i eMaticom (privola roditelja)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ookman Old Style"/>
              <a:buAutoNum type="arabicParenR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Samostalno učitavanje dokumenta/potvrde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ookman Old Style"/>
              <a:buAutoNum type="arabicParenR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Donošenje potvrde razredniku/pedagoginji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KAKO I GDJE SE ODVIJAJU UPISI?</a:t>
            </a:r>
            <a:endParaRPr b="1"/>
          </a:p>
        </p:txBody>
      </p:sp>
      <p:sp>
        <p:nvSpPr>
          <p:cNvPr id="139" name="Google Shape;139;p2"/>
          <p:cNvSpPr txBox="1"/>
          <p:nvPr/>
        </p:nvSpPr>
        <p:spPr>
          <a:xfrm>
            <a:off x="611560" y="1606221"/>
            <a:ext cx="7776864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Elektroničkim putem preko mrežne stranice NACIONALNOG INFORMACIJSKOG SUSTAVA PRIJAVA I UPISA U SREDNJE ŠKOLE (NISpuSŠ)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1" i="0" u="sng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srednje.e-upisi.hr</a:t>
            </a:r>
            <a:endParaRPr sz="18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Ljetni i jesenski upisni rok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 svakom upisnom roku, kandidat se može prijaviti za upis u </a:t>
            </a:r>
            <a:r>
              <a:rPr lang="hr-HR" sz="1800" b="1" i="0" u="sng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najviše 6 obrazovnih programa, a najmanje 3 programa</a:t>
            </a:r>
            <a:endParaRPr sz="1800" b="1" i="0" u="sng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>
            <a:spLocks noGrp="1"/>
          </p:cNvSpPr>
          <p:nvPr>
            <p:ph type="title"/>
          </p:nvPr>
        </p:nvSpPr>
        <p:spPr>
          <a:xfrm>
            <a:off x="425276" y="11663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DEFICITARNA ZANIMANJA</a:t>
            </a:r>
            <a:endParaRPr b="1"/>
          </a:p>
        </p:txBody>
      </p:sp>
      <p:sp>
        <p:nvSpPr>
          <p:cNvPr id="322" name="Google Shape;322;p22"/>
          <p:cNvSpPr/>
          <p:nvPr/>
        </p:nvSpPr>
        <p:spPr>
          <a:xfrm>
            <a:off x="450769" y="1341440"/>
            <a:ext cx="4536504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Trogodišnji srednjoškolski programi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Vozač/vozačica motornog vozila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Konobar/konobarica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Bravar/bravarica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Kuhar/kuharica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Prodavač/prodavačica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Elektroinstalater/elektroinstalaterka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CNC operater / CNC operaterka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Monter/monterka suhe gradnje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Zidar/zidarica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Vodoinstalater/vodoinstalaterka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Automehaničar/automehaničarka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Automehatroničar/automehatroničarka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Stolar/stolarica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Soboslikar-ličilac/soboslikarica-ličiteljica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Instalater/instalaterka grijanja i klimatizacije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4987272" y="1365914"/>
            <a:ext cx="3833199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Tesar/tesarica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Pekar/pekarica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Mesar/mesarica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Krojač/krojačica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Keramičar-oblagač/keramičarka-oblagačica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Autolakirer/autolakirerica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Strojobravar/strojobravarica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Autolimar/autolimarica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Rukovatelj/rukovateljica samohodnim građevinskim strojevima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Četverogodišnji ili petogodišnji srednjoškolski programi</a:t>
            </a:r>
            <a:endParaRPr sz="1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Medicinska sestra opće njege / medicinski tehničar opće njege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5868144" y="6419753"/>
            <a:ext cx="31367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mirjana.smicic.slovenec@kzz.hr</a:t>
            </a: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hr-HR" sz="5400" b="1"/>
              <a:t>VAŽNI ROKOVI!</a:t>
            </a:r>
            <a:endParaRPr sz="5400" b="1"/>
          </a:p>
        </p:txBody>
      </p:sp>
      <p:pic>
        <p:nvPicPr>
          <p:cNvPr id="330" name="Google Shape;330;p23" descr="Calendar Year Meaning vs. Fiscal Year, Pros &amp; Con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082" b="11081"/>
          <a:stretch/>
        </p:blipFill>
        <p:spPr>
          <a:xfrm>
            <a:off x="467544" y="1484784"/>
            <a:ext cx="8229600" cy="4618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/>
          <p:nvPr/>
        </p:nvSpPr>
        <p:spPr>
          <a:xfrm>
            <a:off x="2771800" y="159062"/>
            <a:ext cx="35028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</a:pPr>
            <a:r>
              <a:rPr lang="hr-HR" sz="2000" b="1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Ljetni upisni rok</a:t>
            </a:r>
            <a:endParaRPr sz="20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336" name="Google Shape;336;p24"/>
          <p:cNvGraphicFramePr/>
          <p:nvPr/>
        </p:nvGraphicFramePr>
        <p:xfrm>
          <a:off x="272143" y="632732"/>
          <a:ext cx="8599700" cy="6066275"/>
        </p:xfrm>
        <a:graphic>
          <a:graphicData uri="http://schemas.openxmlformats.org/drawingml/2006/table">
            <a:tbl>
              <a:tblPr firstRow="1" firstCol="1" bandRow="1">
                <a:noFill/>
                <a:tableStyleId>{B169EF4F-20B9-4BFD-B4B7-69EF7F256C77}</a:tableStyleId>
              </a:tblPr>
              <a:tblGrid>
                <a:gridCol w="42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Opis postupka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Datum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Početak prijava u sustav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b="1" u="none" strike="noStrike" cap="none">
                          <a:solidFill>
                            <a:srgbClr val="C00000"/>
                          </a:solidFill>
                        </a:rPr>
                        <a:t>26. 5. 2025. </a:t>
                      </a:r>
                      <a:endParaRPr sz="1100" b="1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Prijava obrazovnih programa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b="1" u="none" strike="noStrike" cap="none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hr-HR" sz="1100" b="1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hr-HR" sz="1100" b="1" u="none" strike="noStrike" cap="none">
                          <a:solidFill>
                            <a:srgbClr val="C00000"/>
                          </a:solidFill>
                        </a:rPr>
                        <a:t>. 6. do 4. 7. 2025. </a:t>
                      </a:r>
                      <a:endParaRPr sz="1100" b="1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Prijava programa koji zahtijevaju dodatne provjere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2</a:t>
                      </a:r>
                      <a:r>
                        <a:rPr lang="hr-HR" sz="1100"/>
                        <a:t>5</a:t>
                      </a:r>
                      <a:r>
                        <a:rPr lang="hr-HR" sz="1100" u="none" strike="noStrike" cap="none"/>
                        <a:t>. 6. do 27. 6. 2025.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Dostava dokumentacije: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● Stručnog mišljenja HZZ-a za programe koji to zahtijevaju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● Dokumenata kojima se ostvaruju dodatna prava za upis (dostavljaju se putem </a:t>
                      </a:r>
                      <a:r>
                        <a:rPr lang="hr-HR" sz="11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srednje.e-upisi.hr </a:t>
                      </a:r>
                      <a:r>
                        <a:rPr lang="hr-HR" sz="1100" u="none" strike="noStrike" cap="none"/>
                        <a:t>)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2</a:t>
                      </a:r>
                      <a:r>
                        <a:rPr lang="hr-HR" sz="1100"/>
                        <a:t>5</a:t>
                      </a:r>
                      <a:r>
                        <a:rPr lang="hr-HR" sz="1100" u="none" strike="noStrike" cap="none"/>
                        <a:t>. 6. do 2. 7. 2025.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Provođenje dodatnih ispita i provjera i unos rezultata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30.6. do 3. 7. 2025.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Brisanje kandidata koji nisu zadovoljili preduvjete s lista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3. 7. 2025.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Unos prigovora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4. 7. 2025.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Objava konačnih ljestvica poretka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b="1" u="none" strike="noStrike" cap="none">
                          <a:solidFill>
                            <a:srgbClr val="C00000"/>
                          </a:solidFill>
                        </a:rPr>
                        <a:t>7. 7. 2025. </a:t>
                      </a:r>
                      <a:endParaRPr sz="1100" b="1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Dostava dokumenata koji su uvjet za upis u određeni program obrazovanja srednje škole: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a) Upisnica ( </a:t>
                      </a:r>
                      <a:r>
                        <a:rPr lang="hr-HR" sz="1100" u="sng" strike="noStrike" cap="none"/>
                        <a:t>obvezno za sve učenike</a:t>
                      </a:r>
                      <a:r>
                        <a:rPr lang="hr-HR" sz="1100" u="none" strike="noStrike" cap="none"/>
                        <a:t> ) – dostavlja se elektronski putem  ili dolaskom u školu na propisani datum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b) Potvrda liječnika školske medicine - dostavlja se putem  elektronske pošte na mail adresu srednje škole ili dolaskom u školu na propisani datum i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c) Potvrda obiteljskog liječnika ili liječnička svjedodžba medicine rada - dostavlja se putem  elektronske pošte na mail adresu srednje škole  ili dolaskom u školu na propisani datum.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Točan datum zaprimanja dokumenata dolaskom u školu objavljuje se na mrežnim stranicama i oglasnim pločama škola.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b="1" u="none" strike="noStrike" cap="none">
                          <a:solidFill>
                            <a:srgbClr val="C00000"/>
                          </a:solidFill>
                        </a:rPr>
                        <a:t>7. 7. do 9. 7. 2025. </a:t>
                      </a:r>
                      <a:endParaRPr sz="1100" b="1" u="none" strike="noStrike" cap="none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Objava okvirnog broja slobodnih mjesta za jesenski upisni rok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100" u="none" strike="noStrike" cap="none"/>
                        <a:t>14. 7. 2025. 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375" marR="7375" marT="7375" marB="737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/>
          <p:nvPr/>
        </p:nvSpPr>
        <p:spPr>
          <a:xfrm>
            <a:off x="407631" y="15266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sz="3200" b="1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UPISNICE</a:t>
            </a:r>
            <a:endParaRPr sz="3200" b="1" i="0" u="none" strike="noStrike" cap="none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42" name="Google Shape;342;p25"/>
          <p:cNvSpPr txBox="1"/>
          <p:nvPr/>
        </p:nvSpPr>
        <p:spPr>
          <a:xfrm>
            <a:off x="407631" y="1402897"/>
            <a:ext cx="8280920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Učenici ih ispisuju sa svog sučelja, potpisuju zajedno s roditeljima i donose u srednju školu na upis sa svim ostalim traženim dokumentima.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Rokove određuju srednje škole – </a:t>
            </a:r>
            <a:r>
              <a:rPr lang="hr-HR" sz="2000" b="1" i="0" u="sng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pratiti njihove web stranice!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sng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❑"/>
            </a:pPr>
            <a:r>
              <a:rPr lang="hr-HR" sz="2000" b="1" i="0" u="sng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Od 7.7. do 9.7.2025.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i="0" u="sng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Dostava dokumenata koji su uvjet za upis u određeni program obrazovanja srednje škole (elektronski ili osobno):</a:t>
            </a:r>
            <a:endParaRPr sz="18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a) Upisnica ( </a:t>
            </a:r>
            <a:r>
              <a:rPr lang="hr-HR" sz="1800" b="1" i="1" u="sng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obvezno za sve učenike</a:t>
            </a:r>
            <a:r>
              <a:rPr lang="hr-HR" sz="1800" b="1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r>
              <a:rPr lang="hr-HR" sz="1800" b="0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800" b="0" i="1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b) Potvrda liječnika školske medicine </a:t>
            </a:r>
            <a:endParaRPr sz="1800" b="0" i="1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1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c) Potvrda obiteljskog liječnika ili liječnička svjedodžba medicine rada </a:t>
            </a:r>
            <a:endParaRPr sz="1800" b="0" i="1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Točan datum zaprimanja dokumenata dolaskom u školu objavljuje se na </a:t>
            </a:r>
            <a:r>
              <a:rPr lang="hr-HR" sz="18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mrežnim stranicama i oglasnim pločama srednjih škola.</a:t>
            </a:r>
            <a:endParaRPr sz="18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IZNIMNO VAŽNO!</a:t>
            </a:r>
            <a:endParaRPr b="1"/>
          </a:p>
        </p:txBody>
      </p:sp>
      <p:sp>
        <p:nvSpPr>
          <p:cNvPr id="348" name="Google Shape;348;p26"/>
          <p:cNvSpPr/>
          <p:nvPr/>
        </p:nvSpPr>
        <p:spPr>
          <a:xfrm>
            <a:off x="572315" y="2132856"/>
            <a:ext cx="2448272" cy="360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" name="Google Shape;349;p26"/>
          <p:cNvSpPr/>
          <p:nvPr/>
        </p:nvSpPr>
        <p:spPr>
          <a:xfrm>
            <a:off x="3308619" y="2132856"/>
            <a:ext cx="2448272" cy="360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0" name="Google Shape;350;p26"/>
          <p:cNvSpPr/>
          <p:nvPr/>
        </p:nvSpPr>
        <p:spPr>
          <a:xfrm>
            <a:off x="6044923" y="2132856"/>
            <a:ext cx="2448272" cy="360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1" name="Google Shape;351;p26"/>
          <p:cNvSpPr txBox="1"/>
          <p:nvPr/>
        </p:nvSpPr>
        <p:spPr>
          <a:xfrm>
            <a:off x="598057" y="2963560"/>
            <a:ext cx="23762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REDOVITO PRATITI OBAVIJESTI NA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srednje.e-upisi.hr</a:t>
            </a:r>
            <a:endParaRPr sz="20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2" name="Google Shape;352;p26"/>
          <p:cNvSpPr txBox="1"/>
          <p:nvPr/>
        </p:nvSpPr>
        <p:spPr>
          <a:xfrm>
            <a:off x="3344623" y="2968581"/>
            <a:ext cx="237626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PRATITI WEB STRANICU ŽELJENE SREDNJE ŠKOLE</a:t>
            </a:r>
            <a:endParaRPr sz="20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3" name="Google Shape;353;p26"/>
          <p:cNvSpPr txBox="1"/>
          <p:nvPr/>
        </p:nvSpPr>
        <p:spPr>
          <a:xfrm>
            <a:off x="6080927" y="3194392"/>
            <a:ext cx="237626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PRIDRŽAVATI SE ZADANIH ROKOVA</a:t>
            </a:r>
            <a:endParaRPr sz="2000" b="1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54" name="Google Shape;354;p26" descr="Important Point Icon PNG And SVG Vector Free Download, 54% O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391" y="1592796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6" descr="Important Point Icon PNG And SVG Vector Free Download, 54% O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2695" y="1592796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6" descr="Important Point Icon PNG And SVG Vector Free Download, 54% O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999" y="1592796"/>
            <a:ext cx="1080120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hr-HR"/>
              <a:t>CARNET VIBER </a:t>
            </a:r>
            <a:br>
              <a:rPr lang="hr-HR"/>
            </a:br>
            <a:r>
              <a:rPr lang="hr-HR"/>
              <a:t>KANAL ZA OBAVIJESTI</a:t>
            </a:r>
            <a:endParaRPr/>
          </a:p>
        </p:txBody>
      </p:sp>
      <p:pic>
        <p:nvPicPr>
          <p:cNvPr id="362" name="Google Shape;3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046" y="1681169"/>
            <a:ext cx="5367907" cy="434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man Old Style"/>
              <a:buNone/>
            </a:pPr>
            <a:r>
              <a:rPr lang="hr-HR" sz="4400" b="1"/>
              <a:t>IMATE LI PITANJA? ☺</a:t>
            </a:r>
            <a:endParaRPr sz="4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95536" y="116632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SREDNJA.E-UPISI.HR</a:t>
            </a:r>
            <a:endParaRPr b="1"/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484784"/>
            <a:ext cx="8460432" cy="4415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hr-HR" b="1"/>
              <a:t>PRIJAVA U SUSTAV ZA UČENIKE I RODITELJE</a:t>
            </a:r>
            <a:endParaRPr b="1"/>
          </a:p>
        </p:txBody>
      </p:sp>
      <p:sp>
        <p:nvSpPr>
          <p:cNvPr id="151" name="Google Shape;151;p4"/>
          <p:cNvSpPr txBox="1"/>
          <p:nvPr/>
        </p:nvSpPr>
        <p:spPr>
          <a:xfrm>
            <a:off x="467544" y="1628800"/>
            <a:ext cx="309642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❑"/>
            </a:pPr>
            <a:r>
              <a:rPr lang="hr-HR"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Redoviti učenici se prijavljuju odabirom opcije u gornjem desnom kutu "Prijava" sa svojim AAI računom </a:t>
            </a:r>
            <a:r>
              <a:rPr lang="hr-HR" sz="1800" b="1" i="0" u="sng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ime.prezime@skole.hr</a:t>
            </a:r>
            <a:r>
              <a:rPr lang="hr-HR"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a roditelji preko NIAS-a   (e-Građani).</a:t>
            </a:r>
            <a:endParaRPr sz="2000" b="1" i="0" u="sng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l="6190" t="25871" r="7665" b="27361"/>
          <a:stretch/>
        </p:blipFill>
        <p:spPr>
          <a:xfrm>
            <a:off x="3851921" y="1412775"/>
            <a:ext cx="4350384" cy="52517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4"/>
          <p:cNvCxnSpPr/>
          <p:nvPr/>
        </p:nvCxnSpPr>
        <p:spPr>
          <a:xfrm>
            <a:off x="1547664" y="4437112"/>
            <a:ext cx="2016300" cy="1080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POČETAK PRIJAVA U SUSTAV</a:t>
            </a:r>
            <a:endParaRPr b="1"/>
          </a:p>
        </p:txBody>
      </p:sp>
      <p:sp>
        <p:nvSpPr>
          <p:cNvPr id="159" name="Google Shape;159;p5"/>
          <p:cNvSpPr txBox="1"/>
          <p:nvPr/>
        </p:nvSpPr>
        <p:spPr>
          <a:xfrm>
            <a:off x="611560" y="1606221"/>
            <a:ext cx="777686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26.5.2025.</a:t>
            </a:r>
            <a:endParaRPr sz="1800" b="1" i="0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sng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Nakon ulaska u sustav, učenici moraju pregledati svoje podatke na kartici „MOJI PODACI” (adresa, imena roditelja, ocjene iz prijašnjih razreda i sl.)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Eventualne nepravilnosti učenici su dužni </a:t>
            </a:r>
            <a:r>
              <a:rPr lang="hr-HR" sz="1800" b="1" i="0" u="sng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ŠTO PRIJE</a:t>
            </a:r>
            <a:r>
              <a:rPr lang="hr-HR" sz="18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prijaviti svom razredniku ili pedagoginji.</a:t>
            </a: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/>
          <p:nvPr/>
        </p:nvSpPr>
        <p:spPr>
          <a:xfrm>
            <a:off x="3707904" y="2137505"/>
            <a:ext cx="2304256" cy="382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3419872" y="1606220"/>
            <a:ext cx="2304256" cy="382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B69F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611560" y="1606220"/>
            <a:ext cx="7776864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1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LJETNI UPISNI ROK:    </a:t>
            </a: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25.6.2025. – 4.7.2025.</a:t>
            </a: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1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JESENSKI UPISNI ROK:   </a:t>
            </a: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25.8.2025 – 29.8.2025.</a:t>
            </a: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Listu prioriteta (</a:t>
            </a:r>
            <a:r>
              <a:rPr lang="hr-HR" sz="1800" b="0" i="0" u="none" strike="noStrike" cap="none" dirty="0" err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max</a:t>
            </a: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. 6 programa) važno je pažljivo sastaviti – </a:t>
            </a:r>
            <a:r>
              <a:rPr lang="hr-HR" sz="1800" b="1" i="0" u="sng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 VRH</a:t>
            </a:r>
            <a:r>
              <a:rPr lang="hr-HR" sz="1800" b="1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se stavlja program koji učenik </a:t>
            </a:r>
            <a:r>
              <a:rPr lang="hr-HR" sz="1800" b="1" i="0" u="sng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NAJVIŠE</a:t>
            </a: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želi upisati, a zatim redom ostale programe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Lista prioriteta može se mijenjati do zaključavanja lista, a nakon toga promjene više nisu moguće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Važno je da odabir bude realan, odnosno da učenik zadovoljava preduvjete za upis i da se nalazi unutar upisne kvote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PRIJAVA OBRAZOVNIH PROGRAMA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479470" y="134076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ELEMENTI I KRITERIJI ZA UPIS U SŠ</a:t>
            </a:r>
            <a:endParaRPr b="1"/>
          </a:p>
        </p:txBody>
      </p:sp>
      <p:grpSp>
        <p:nvGrpSpPr>
          <p:cNvPr id="173" name="Google Shape;173;p7"/>
          <p:cNvGrpSpPr/>
          <p:nvPr/>
        </p:nvGrpSpPr>
        <p:grpSpPr>
          <a:xfrm>
            <a:off x="522782" y="2855320"/>
            <a:ext cx="8136904" cy="1515024"/>
            <a:chOff x="1295280" y="3210120"/>
            <a:chExt cx="9600480" cy="1998720"/>
          </a:xfrm>
        </p:grpSpPr>
        <p:sp>
          <p:nvSpPr>
            <p:cNvPr id="174" name="Google Shape;174;p7"/>
            <p:cNvSpPr/>
            <p:nvPr/>
          </p:nvSpPr>
          <p:spPr>
            <a:xfrm>
              <a:off x="1295280" y="3210120"/>
              <a:ext cx="2699640" cy="171396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595520" y="3494880"/>
              <a:ext cx="2699640" cy="17139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8235"/>
              </a:schemeClr>
            </a:solidFill>
            <a:ln w="158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470599" y="3570390"/>
              <a:ext cx="2949480" cy="161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300" tIns="175300" rIns="175300" bIns="175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hr-HR" sz="3200" b="0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zajednički</a:t>
              </a:r>
              <a:endPara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595760" y="3210120"/>
              <a:ext cx="2699640" cy="171396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4896000" y="3494880"/>
              <a:ext cx="2699640" cy="17139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8235"/>
              </a:schemeClr>
            </a:solidFill>
            <a:ln w="158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4946040" y="3545280"/>
              <a:ext cx="2599200" cy="1613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300" tIns="175300" rIns="175300" bIns="175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hr-HR" sz="3200" b="0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dodatni elementi</a:t>
              </a:r>
              <a:endPara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896240" y="3210120"/>
              <a:ext cx="2699640" cy="171396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196120" y="3494880"/>
              <a:ext cx="2699640" cy="171396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8235"/>
              </a:schemeClr>
            </a:solidFill>
            <a:ln w="158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8246338" y="3494880"/>
              <a:ext cx="2599200" cy="1613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300" tIns="175300" rIns="175300" bIns="175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hr-HR" sz="3200" b="0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posebni elementi</a:t>
              </a:r>
              <a:endParaRPr sz="3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1177811" y="5013176"/>
            <a:ext cx="7081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Natječaj za upis učenika (upisne kvote, uvjeti za upis, elementi vrednovanja, rokovi za upis, dodatne provjere) objavljuje se </a:t>
            </a:r>
            <a:r>
              <a:rPr lang="hr-HR" sz="18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najkasnije do 20. lipnja na mrežnim stranicama srednjih škola.</a:t>
            </a:r>
            <a:endParaRPr sz="18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b="1"/>
              <a:t>ZAJEDNIČKI ELEMENTI UPISA</a:t>
            </a:r>
            <a:endParaRPr b="1"/>
          </a:p>
        </p:txBody>
      </p:sp>
      <p:sp>
        <p:nvSpPr>
          <p:cNvPr id="189" name="Google Shape;189;p8"/>
          <p:cNvSpPr txBox="1"/>
          <p:nvPr/>
        </p:nvSpPr>
        <p:spPr>
          <a:xfrm>
            <a:off x="611560" y="1606221"/>
            <a:ext cx="77768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Prosjeci svih zaključnih ocjena svih nastavnih predmeta na dvije decimale od 5. do 8. razreda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Moguće skupiti maksimalno 20 bodova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37592" y="328498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hr-HR" sz="3200" b="1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OPĆEM USPJEHU SE DODAJU:</a:t>
            </a:r>
            <a:endParaRPr sz="3200" b="1" i="0" u="none" strike="noStrike" cap="none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638338" y="4509120"/>
            <a:ext cx="77768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Zaključne ocjene 7. i 8. razreda iz HRVATSKOG JEZIKA, MATEMATIKE i PRVOG STRANOG JEZIKA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Moguće skupiti najviše 50 bodova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hr-HR"/>
              <a:t>ZA GIMNAZIJE I STRUKOVNE ČETVEROGODIŠNJE ŠKOLE DODAJU SE I: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611560" y="1606221"/>
            <a:ext cx="777686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3 nastavna predmeta važna za nastavak obrazovanja u pojedinim vrstama programa (2 određuje Ministarstvo za svaku srednju školu i 1 određuje škola samostalno)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Uz prethodno stečene bodove, dolazimo do ukupno 80 bodova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407165" y="3399293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hr-HR"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OBRTNIČKE I TROGODIŠNJE STRUKOVNE ŠKOLE:</a:t>
            </a:r>
            <a:endParaRPr sz="3200" b="0" i="0" u="none" strike="noStrike" cap="none">
              <a:solidFill>
                <a:schemeClr val="dk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611560" y="4509120"/>
            <a:ext cx="777686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Opći uspjeh 5.-8. razred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Ocjene iz HRV, MAT i PRVOG STRANOG JEZIKA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Zdravstvene sposobnosti – </a:t>
            </a:r>
            <a:r>
              <a:rPr lang="hr-HR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r>
              <a:rPr lang="hr-HR" sz="18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potvrda nadležnoga školskog liječnika o zdravstvenoj sposobnosti kandidata za propisani program ili liječnička svjedodžba medicine rada</a:t>
            </a:r>
            <a:endParaRPr sz="18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1742</Words>
  <Application>Microsoft Office PowerPoint</Application>
  <PresentationFormat>Prikaz na zaslonu (4:3)</PresentationFormat>
  <Paragraphs>248</Paragraphs>
  <Slides>26</Slides>
  <Notes>26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26</vt:i4>
      </vt:variant>
    </vt:vector>
  </HeadingPairs>
  <TitlesOfParts>
    <vt:vector size="35" baseType="lpstr">
      <vt:lpstr>Gill Sans MT</vt:lpstr>
      <vt:lpstr>Bookman Old Style</vt:lpstr>
      <vt:lpstr>Arial</vt:lpstr>
      <vt:lpstr>Noto Sans Symbols</vt:lpstr>
      <vt:lpstr>Times New Roman</vt:lpstr>
      <vt:lpstr>Gill Sans</vt:lpstr>
      <vt:lpstr>EB Garamond</vt:lpstr>
      <vt:lpstr>Origin</vt:lpstr>
      <vt:lpstr>Origin</vt:lpstr>
      <vt:lpstr>UPIS UČENIKA U  SREDNJE ŠKOLE 2025./2026.</vt:lpstr>
      <vt:lpstr>KAKO I GDJE SE ODVIJAJU UPISI?</vt:lpstr>
      <vt:lpstr>SREDNJA.E-UPISI.HR</vt:lpstr>
      <vt:lpstr>PRIJAVA U SUSTAV ZA UČENIKE I RODITELJE</vt:lpstr>
      <vt:lpstr>POČETAK PRIJAVA U SUSTAV</vt:lpstr>
      <vt:lpstr>PRIJAVA OBRAZOVNIH PROGRAMA</vt:lpstr>
      <vt:lpstr>ELEMENTI I KRITERIJI ZA UPIS U SŠ</vt:lpstr>
      <vt:lpstr>ZAJEDNIČKI ELEMENTI UPISA</vt:lpstr>
      <vt:lpstr>ZA GIMNAZIJE I STRUKOVNE ČETVEROGODIŠNJE ŠKOLE DODAJU SE I:</vt:lpstr>
      <vt:lpstr>PowerPoint prezentacija</vt:lpstr>
      <vt:lpstr>PowerPoint prezentacija</vt:lpstr>
      <vt:lpstr>ODABIR PRVOG STRANOG JEZIKA U SŠ</vt:lpstr>
      <vt:lpstr>DODATNI ELEMENTI VREDNOVANJA:</vt:lpstr>
      <vt:lpstr>Vrednovanje rezultata kandidata postignutih na natjecanjima iz znanja:</vt:lpstr>
      <vt:lpstr>NATJECANJA:</vt:lpstr>
      <vt:lpstr>Vrednovanje rezultata kandidata postignutih na sportskim natjecanjima:</vt:lpstr>
      <vt:lpstr>PowerPoint prezentacija</vt:lpstr>
      <vt:lpstr>POSEBNI ELEMENTI VREDNOVANJA:</vt:lpstr>
      <vt:lpstr>ZDRAVSTVENE TEŠKOĆE:</vt:lpstr>
      <vt:lpstr>DEFICITARNA ZANIMANJA</vt:lpstr>
      <vt:lpstr>VAŽNI ROKOVI!</vt:lpstr>
      <vt:lpstr>PowerPoint prezentacija</vt:lpstr>
      <vt:lpstr>PowerPoint prezentacija</vt:lpstr>
      <vt:lpstr>IZNIMNO VAŽNO!</vt:lpstr>
      <vt:lpstr>CARNET VIBER  KANAL ZA OBAVIJESTI</vt:lpstr>
      <vt:lpstr>IMATE LI PITANJA? 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 SREDNJE ŠKOLE 2025./2026.</dc:title>
  <dc:creator>osobno</dc:creator>
  <cp:lastModifiedBy>Korisnik</cp:lastModifiedBy>
  <cp:revision>3</cp:revision>
  <dcterms:created xsi:type="dcterms:W3CDTF">2024-05-22T06:27:47Z</dcterms:created>
  <dcterms:modified xsi:type="dcterms:W3CDTF">2025-05-29T11:16:14Z</dcterms:modified>
</cp:coreProperties>
</file>